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95"/>
  </p:notesMasterIdLst>
  <p:handoutMasterIdLst>
    <p:handoutMasterId r:id="rId96"/>
  </p:handoutMasterIdLst>
  <p:sldIdLst>
    <p:sldId id="1553" r:id="rId5"/>
    <p:sldId id="1573" r:id="rId6"/>
    <p:sldId id="1574" r:id="rId7"/>
    <p:sldId id="1575" r:id="rId8"/>
    <p:sldId id="1580" r:id="rId9"/>
    <p:sldId id="1581" r:id="rId10"/>
    <p:sldId id="1582" r:id="rId11"/>
    <p:sldId id="1583" r:id="rId12"/>
    <p:sldId id="1584" r:id="rId13"/>
    <p:sldId id="1586" r:id="rId14"/>
    <p:sldId id="1587" r:id="rId15"/>
    <p:sldId id="1585" r:id="rId16"/>
    <p:sldId id="1590" r:id="rId17"/>
    <p:sldId id="1591" r:id="rId18"/>
    <p:sldId id="1595" r:id="rId19"/>
    <p:sldId id="1593" r:id="rId20"/>
    <p:sldId id="1594" r:id="rId21"/>
    <p:sldId id="1592" r:id="rId22"/>
    <p:sldId id="1596" r:id="rId23"/>
    <p:sldId id="1598" r:id="rId24"/>
    <p:sldId id="1597" r:id="rId25"/>
    <p:sldId id="1599" r:id="rId26"/>
    <p:sldId id="1600" r:id="rId27"/>
    <p:sldId id="1601" r:id="rId28"/>
    <p:sldId id="1602" r:id="rId29"/>
    <p:sldId id="1603" r:id="rId30"/>
    <p:sldId id="1604" r:id="rId31"/>
    <p:sldId id="1605" r:id="rId32"/>
    <p:sldId id="1606" r:id="rId33"/>
    <p:sldId id="1607" r:id="rId34"/>
    <p:sldId id="1608" r:id="rId35"/>
    <p:sldId id="1609" r:id="rId36"/>
    <p:sldId id="1610" r:id="rId37"/>
    <p:sldId id="1611" r:id="rId38"/>
    <p:sldId id="1612" r:id="rId39"/>
    <p:sldId id="1613" r:id="rId40"/>
    <p:sldId id="1614" r:id="rId41"/>
    <p:sldId id="1576" r:id="rId42"/>
    <p:sldId id="1617" r:id="rId43"/>
    <p:sldId id="1625" r:id="rId44"/>
    <p:sldId id="1577" r:id="rId45"/>
    <p:sldId id="1618" r:id="rId46"/>
    <p:sldId id="1619" r:id="rId47"/>
    <p:sldId id="1620" r:id="rId48"/>
    <p:sldId id="1621" r:id="rId49"/>
    <p:sldId id="1622" r:id="rId50"/>
    <p:sldId id="1623" r:id="rId51"/>
    <p:sldId id="1624" r:id="rId52"/>
    <p:sldId id="1626" r:id="rId53"/>
    <p:sldId id="1629" r:id="rId54"/>
    <p:sldId id="1588" r:id="rId55"/>
    <p:sldId id="1630" r:id="rId56"/>
    <p:sldId id="1631" r:id="rId57"/>
    <p:sldId id="1632" r:id="rId58"/>
    <p:sldId id="1633" r:id="rId59"/>
    <p:sldId id="1634" r:id="rId60"/>
    <p:sldId id="1635" r:id="rId61"/>
    <p:sldId id="1636" r:id="rId62"/>
    <p:sldId id="1638" r:id="rId63"/>
    <p:sldId id="1637" r:id="rId64"/>
    <p:sldId id="1639" r:id="rId65"/>
    <p:sldId id="1640" r:id="rId66"/>
    <p:sldId id="1641" r:id="rId67"/>
    <p:sldId id="1642" r:id="rId68"/>
    <p:sldId id="1643" r:id="rId69"/>
    <p:sldId id="1644" r:id="rId70"/>
    <p:sldId id="1645" r:id="rId71"/>
    <p:sldId id="1646" r:id="rId72"/>
    <p:sldId id="1589" r:id="rId73"/>
    <p:sldId id="1647" r:id="rId74"/>
    <p:sldId id="1651" r:id="rId75"/>
    <p:sldId id="1653" r:id="rId76"/>
    <p:sldId id="1654" r:id="rId77"/>
    <p:sldId id="1655" r:id="rId78"/>
    <p:sldId id="1656" r:id="rId79"/>
    <p:sldId id="1657" r:id="rId80"/>
    <p:sldId id="1628" r:id="rId81"/>
    <p:sldId id="1648" r:id="rId82"/>
    <p:sldId id="1652" r:id="rId83"/>
    <p:sldId id="1658" r:id="rId84"/>
    <p:sldId id="1659" r:id="rId85"/>
    <p:sldId id="1660" r:id="rId86"/>
    <p:sldId id="1578" r:id="rId87"/>
    <p:sldId id="1661" r:id="rId88"/>
    <p:sldId id="1664" r:id="rId89"/>
    <p:sldId id="1662" r:id="rId90"/>
    <p:sldId id="1663" r:id="rId91"/>
    <p:sldId id="1615" r:id="rId92"/>
    <p:sldId id="1579" r:id="rId93"/>
    <p:sldId id="1457" r:id="rId9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553"/>
            <p14:sldId id="1573"/>
            <p14:sldId id="1574"/>
            <p14:sldId id="1575"/>
            <p14:sldId id="1580"/>
            <p14:sldId id="1581"/>
            <p14:sldId id="1582"/>
            <p14:sldId id="1583"/>
            <p14:sldId id="1584"/>
            <p14:sldId id="1586"/>
            <p14:sldId id="1587"/>
            <p14:sldId id="1585"/>
            <p14:sldId id="1590"/>
            <p14:sldId id="1591"/>
            <p14:sldId id="1595"/>
            <p14:sldId id="1593"/>
            <p14:sldId id="1594"/>
            <p14:sldId id="1592"/>
            <p14:sldId id="1596"/>
            <p14:sldId id="1598"/>
            <p14:sldId id="1597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  <p14:sldId id="1614"/>
            <p14:sldId id="1576"/>
            <p14:sldId id="1617"/>
            <p14:sldId id="1625"/>
            <p14:sldId id="157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6"/>
            <p14:sldId id="1629"/>
            <p14:sldId id="1588"/>
            <p14:sldId id="1630"/>
            <p14:sldId id="1631"/>
            <p14:sldId id="1632"/>
            <p14:sldId id="1633"/>
            <p14:sldId id="1634"/>
            <p14:sldId id="1635"/>
            <p14:sldId id="1636"/>
            <p14:sldId id="1638"/>
            <p14:sldId id="1637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589"/>
            <p14:sldId id="1647"/>
            <p14:sldId id="1651"/>
            <p14:sldId id="1653"/>
            <p14:sldId id="1654"/>
            <p14:sldId id="1655"/>
            <p14:sldId id="1656"/>
            <p14:sldId id="1657"/>
            <p14:sldId id="1628"/>
            <p14:sldId id="1648"/>
            <p14:sldId id="1652"/>
            <p14:sldId id="1658"/>
            <p14:sldId id="1659"/>
            <p14:sldId id="1660"/>
            <p14:sldId id="1578"/>
            <p14:sldId id="1661"/>
            <p14:sldId id="1664"/>
            <p14:sldId id="1662"/>
            <p14:sldId id="1663"/>
            <p14:sldId id="1615"/>
            <p14:sldId id="1579"/>
            <p14:sldId id="1457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000000"/>
    <a:srgbClr val="1209C5"/>
    <a:srgbClr val="00188F"/>
    <a:srgbClr val="FFFFFF"/>
    <a:srgbClr val="00B0F0"/>
    <a:srgbClr val="BA141A"/>
    <a:srgbClr val="E81123"/>
    <a:srgbClr val="525252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89753" autoAdjust="0"/>
  </p:normalViewPr>
  <p:slideViewPr>
    <p:cSldViewPr>
      <p:cViewPr varScale="1">
        <p:scale>
          <a:sx n="116" d="100"/>
          <a:sy n="116" d="100"/>
        </p:scale>
        <p:origin x="-128" y="-104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interSettings" Target="printerSettings/printerSettings1.bin"/><Relationship Id="rId98" Type="http://schemas.openxmlformats.org/officeDocument/2006/relationships/commentAuthors" Target="commentAuthors.xml"/><Relationship Id="rId99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viewProps" Target="viewProps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3/21/19 14:30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3/21/19 14:29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 xmlns:p14="http://schemas.microsoft.com/office/powerpoint/2010/main"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brohrer.github.io/how_convolutional_neural_networks_work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emf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ecs.umich.edu/~honglak/icml09-ConvolutionalDeepBeliefNetworks.pdf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emf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rxiv.org/pdf/1312.5602v1.pdf" TargetMode="External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27.emf"/><Relationship Id="rId5" Type="http://schemas.openxmlformats.org/officeDocument/2006/relationships/image" Target="../media/image24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4.emf"/><Relationship Id="rId5" Type="http://schemas.openxmlformats.org/officeDocument/2006/relationships/image" Target="../media/image44.emf"/><Relationship Id="rId6" Type="http://schemas.openxmlformats.org/officeDocument/2006/relationships/image" Target="../media/image47.png"/><Relationship Id="rId7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24.emf"/><Relationship Id="rId5" Type="http://schemas.openxmlformats.org/officeDocument/2006/relationships/image" Target="../media/image45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45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47.emf"/><Relationship Id="rId8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hyperlink" Target="http://www.umiacs.umd.edu/~yzyang/paper/YouCookMani_CameraReady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7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emf"/><Relationship Id="rId3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emf"/><Relationship Id="rId3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emf"/><Relationship Id="rId3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emf"/><Relationship Id="rId3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emf"/><Relationship Id="rId3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Relationship Id="rId3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5.emf"/><Relationship Id="rId5" Type="http://schemas.openxmlformats.org/officeDocument/2006/relationships/image" Target="../media/image47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5.emf"/><Relationship Id="rId5" Type="http://schemas.openxmlformats.org/officeDocument/2006/relationships/image" Target="../media/image47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emf"/><Relationship Id="rId3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emf"/><Relationship Id="rId3" Type="http://schemas.openxmlformats.org/officeDocument/2006/relationships/image" Target="../media/image4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emf"/><Relationship Id="rId3" Type="http://schemas.openxmlformats.org/officeDocument/2006/relationships/image" Target="../media/image4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emf"/><Relationship Id="rId3" Type="http://schemas.openxmlformats.org/officeDocument/2006/relationships/image" Target="../media/image4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46.emf"/><Relationship Id="rId6" Type="http://schemas.openxmlformats.org/officeDocument/2006/relationships/image" Target="../media/image45.emf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Relationship Id="rId3" Type="http://schemas.openxmlformats.org/officeDocument/2006/relationships/image" Target="../media/image2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emf"/><Relationship Id="rId3" Type="http://schemas.openxmlformats.org/officeDocument/2006/relationships/image" Target="../media/image2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emf"/><Relationship Id="rId3" Type="http://schemas.openxmlformats.org/officeDocument/2006/relationships/image" Target="../media/image2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emf"/><Relationship Id="rId3" Type="http://schemas.openxmlformats.org/officeDocument/2006/relationships/image" Target="../media/image2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Relationship Id="rId3" Type="http://schemas.openxmlformats.org/officeDocument/2006/relationships/image" Target="../media/image72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Relationship Id="rId3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hyperlink" Target="http://colah.github.io/archive.html" TargetMode="External"/><Relationship Id="rId5" Type="http://schemas.openxmlformats.org/officeDocument/2006/relationships/hyperlink" Target="https://www.youtube.com/watch?v=Q9Z20HCPnww" TargetMode="External"/><Relationship Id="rId6" Type="http://schemas.openxmlformats.org/officeDocument/2006/relationships/image" Target="../media/image77.jp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Q9Z20HCPnww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NTK" TargetMode="External"/><Relationship Id="rId4" Type="http://schemas.openxmlformats.org/officeDocument/2006/relationships/hyperlink" Target="https://en.wikipedia.org/wiki/Deeplearning4j" TargetMode="External"/><Relationship Id="rId5" Type="http://schemas.openxmlformats.org/officeDocument/2006/relationships/hyperlink" Target="http://www.tensorflow.org/" TargetMode="External"/><Relationship Id="rId6" Type="http://schemas.openxmlformats.org/officeDocument/2006/relationships/hyperlink" Target="https://en.wikipedia.org/wiki/Theano_(software)" TargetMode="External"/><Relationship Id="rId7" Type="http://schemas.openxmlformats.org/officeDocument/2006/relationships/hyperlink" Target="https://en.wikipedia.org/wiki/Torch_(machine_learning)" TargetMode="External"/><Relationship Id="rId8" Type="http://schemas.openxmlformats.org/officeDocument/2006/relationships/hyperlink" Target="http://deeplearning.net/software_links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affe.berkeleyvision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ohrer" TargetMode="External"/><Relationship Id="rId4" Type="http://schemas.openxmlformats.org/officeDocument/2006/relationships/hyperlink" Target="https://twitter.com/_brohrer_" TargetMode="External"/><Relationship Id="rId5" Type="http://schemas.openxmlformats.org/officeDocument/2006/relationships/image" Target="../media/image78.jpg"/><Relationship Id="rId1" Type="http://schemas.openxmlformats.org/officeDocument/2006/relationships/slideLayout" Target="../slideLayouts/slideLayout6.xml"/><Relationship Id="rId2" Type="http://schemas.openxmlformats.org/officeDocument/2006/relationships/hyperlink" Target="mailto:brohrer@microsof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4185761"/>
          </a:xfrm>
        </p:spPr>
        <p:txBody>
          <a:bodyPr/>
          <a:lstStyle/>
          <a:p>
            <a:pPr algn="ctr"/>
            <a:r>
              <a:rPr lang="en-US" sz="4800" dirty="0" smtClean="0"/>
              <a:t>Convolutional </a:t>
            </a:r>
            <a:r>
              <a:rPr lang="en-US" sz="4800" dirty="0"/>
              <a:t>Neural </a:t>
            </a:r>
            <a:r>
              <a:rPr lang="en-US" sz="4800" dirty="0" smtClean="0"/>
              <a:t>Networks</a:t>
            </a:r>
            <a:br>
              <a:rPr lang="en-US" sz="4800" dirty="0" smtClean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/>
              <a:t>Brandon </a:t>
            </a:r>
            <a:r>
              <a:rPr lang="en-US" sz="4800" dirty="0" err="1" smtClean="0"/>
              <a:t>Rohrer</a:t>
            </a:r>
            <a:r>
              <a:rPr lang="en-US" sz="4800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</a:t>
            </a:r>
            <a:r>
              <a:rPr lang="en-US" sz="480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://brohrer.github.io/how_convolutional_neural_networks_work.html</a:t>
            </a:r>
            <a:r>
              <a:rPr lang="en-US" sz="480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1920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literal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8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match pieces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92488" y="570626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2203" y="5110140"/>
            <a:ext cx="4180285" cy="120652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593403" y="434888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79637" y="436156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593403" y="510890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match pieces of the image</a:t>
            </a:r>
          </a:p>
        </p:txBody>
      </p:sp>
    </p:spTree>
    <p:extLst>
      <p:ext uri="{BB962C8B-B14F-4D97-AF65-F5344CB8AC3E}">
        <p14:creationId xmlns:p14="http://schemas.microsoft.com/office/powerpoint/2010/main" val="153934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3421062"/>
            <a:ext cx="1219200" cy="113865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285037" y="2361488"/>
            <a:ext cx="2590800" cy="219822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5837" y="1135062"/>
            <a:ext cx="2590800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03837" y="4183062"/>
            <a:ext cx="1219200" cy="1143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23037" y="2278062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272798" y="2278062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4945062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7" y="1135062"/>
            <a:ext cx="41467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2" y="2361488"/>
            <a:ext cx="4193245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4945062"/>
            <a:ext cx="1143000" cy="1143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684837" y="2361488"/>
            <a:ext cx="4191000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41837" y="1135062"/>
            <a:ext cx="41148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1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50" y="30400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7" y="2232504"/>
            <a:ext cx="4894753" cy="4769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5326062"/>
            <a:ext cx="6553200" cy="917575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Convolutional Deep Belief Networks for Scalable Unsupervised Learning of Hierarchical Representations</a:t>
            </a:r>
            <a:br>
              <a:rPr lang="en-US" sz="2400" dirty="0">
                <a:hlinkClick r:id="rId3"/>
              </a:rPr>
            </a:br>
            <a:r>
              <a:rPr lang="en-US" sz="2400" dirty="0" err="1">
                <a:hlinkClick r:id="rId3"/>
              </a:rPr>
              <a:t>Honglak</a:t>
            </a:r>
            <a:r>
              <a:rPr lang="en-US" sz="2400" dirty="0">
                <a:hlinkClick r:id="rId3"/>
              </a:rPr>
              <a:t> Lee, Roger Grosse, Rajesh </a:t>
            </a:r>
            <a:r>
              <a:rPr lang="en-US" sz="2400" dirty="0" err="1">
                <a:hlinkClick r:id="rId3"/>
              </a:rPr>
              <a:t>Ranganath</a:t>
            </a:r>
            <a:r>
              <a:rPr lang="en-US" sz="2400" dirty="0">
                <a:hlinkClick r:id="rId3"/>
              </a:rPr>
              <a:t>, Andrew Y. Ng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52" y="-1379538"/>
            <a:ext cx="7569177" cy="52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Line up the feature and the image patch.</a:t>
            </a:r>
          </a:p>
          <a:p>
            <a:pPr marL="742950" indent="-742950">
              <a:buAutoNum type="arabicPeriod"/>
            </a:pPr>
            <a:r>
              <a:rPr lang="en-US" dirty="0"/>
              <a:t>Multiply each image pixel by the corresponding feature pixel.</a:t>
            </a:r>
          </a:p>
          <a:p>
            <a:pPr marL="742950" indent="-742950">
              <a:buAutoNum type="arabicPeriod"/>
            </a:pPr>
            <a:r>
              <a:rPr lang="en-US" dirty="0"/>
              <a:t>Add them up.</a:t>
            </a:r>
          </a:p>
          <a:p>
            <a:pPr marL="742950" indent="-742950">
              <a:buAutoNum type="arabicPeriod"/>
            </a:pPr>
            <a:r>
              <a:rPr lang="en-US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130927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00" y="1367094"/>
            <a:ext cx="2308124" cy="22385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609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943" y="1366879"/>
            <a:ext cx="2353694" cy="2282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94372" y="1292771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7993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15502" y="2215414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1839" y="1763206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440278" y="1292771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94372" y="1708472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8631837" y="134154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85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402" y="1330648"/>
            <a:ext cx="2329472" cy="22592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227" y="128584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24724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14913" y="2215414"/>
            <a:ext cx="354934" cy="174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24134" y="1763206"/>
            <a:ext cx="361729" cy="185982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44540" y="1295045"/>
            <a:ext cx="2152602" cy="4632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23164" y="1726567"/>
            <a:ext cx="2249410" cy="47149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2969" y="13039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352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67" y="1310584"/>
            <a:ext cx="2333170" cy="2262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88537" y="170313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80286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19903" y="2215414"/>
            <a:ext cx="1149944" cy="208911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80286" y="1763206"/>
            <a:ext cx="1105577" cy="219327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63905" y="1700029"/>
            <a:ext cx="3033237" cy="5830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0403" y="2162939"/>
            <a:ext cx="2702171" cy="351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7806038" y="206252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867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57" y="1341020"/>
            <a:ext cx="2347680" cy="22769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012080" y="170412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47747" y="395446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3157" y="2215414"/>
            <a:ext cx="736690" cy="210621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45388" y="1763206"/>
            <a:ext cx="740475" cy="221224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>
            <a:off x="1235033" y="1704128"/>
            <a:ext cx="2762109" cy="5420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>
            <a:off x="1235033" y="2144850"/>
            <a:ext cx="2437541" cy="5321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611281" y="20948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03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287462"/>
            <a:ext cx="2374000" cy="2302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570" y="16984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5221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06171" y="2215415"/>
            <a:ext cx="363676" cy="206744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32027" y="1763207"/>
            <a:ext cx="353836" cy="21932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54098" y="1698492"/>
            <a:ext cx="2143044" cy="5984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06459" y="2122496"/>
            <a:ext cx="1866115" cy="755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6974" y="2073433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2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49" y="1303939"/>
            <a:ext cx="2343540" cy="22729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0014" y="2097049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6783" y="434312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48699" y="2215415"/>
            <a:ext cx="1121148" cy="248699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52443" y="1763207"/>
            <a:ext cx="1133420" cy="257991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90731" y="1758337"/>
            <a:ext cx="3406411" cy="33871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03794" y="2198061"/>
            <a:ext cx="2668780" cy="33459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7858106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6539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305937"/>
            <a:ext cx="2340021" cy="22695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81086" y="209206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6376" y="436355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6764" y="2215416"/>
            <a:ext cx="733083" cy="25175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3350" y="1763208"/>
            <a:ext cx="752513" cy="260698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81086" y="1758337"/>
            <a:ext cx="3016056" cy="33163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01069" y="2198061"/>
            <a:ext cx="2271505" cy="31447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8600582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3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7" y="5326062"/>
            <a:ext cx="9296400" cy="91757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Playing Atari with Deep Reinforcement Learning. </a:t>
            </a:r>
            <a:br>
              <a:rPr lang="en-US" sz="2800" dirty="0">
                <a:hlinkClick r:id="rId2"/>
              </a:rPr>
            </a:br>
            <a:r>
              <a:rPr lang="en-US" sz="2800" dirty="0" err="1">
                <a:hlinkClick r:id="rId2"/>
              </a:rPr>
              <a:t>Volodymyr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Mnih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Koray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Kavukcuoglu</a:t>
            </a:r>
            <a:r>
              <a:rPr lang="en-US" sz="2800" dirty="0">
                <a:hlinkClick r:id="rId2"/>
              </a:rPr>
              <a:t>, David Silver, Alex Graves, </a:t>
            </a:r>
            <a:r>
              <a:rPr lang="en-US" sz="2800" dirty="0" err="1">
                <a:hlinkClick r:id="rId2"/>
              </a:rPr>
              <a:t>Ioannis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Antonoglou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Daan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Wierstra</a:t>
            </a:r>
            <a:r>
              <a:rPr lang="en-US" sz="2800" dirty="0">
                <a:hlinkClick r:id="rId2"/>
              </a:rPr>
              <a:t>, Martin </a:t>
            </a:r>
            <a:r>
              <a:rPr lang="en-US" sz="2800" dirty="0" err="1">
                <a:hlinkClick r:id="rId2"/>
              </a:rPr>
              <a:t>Riedmiller</a:t>
            </a:r>
            <a:r>
              <a:rPr lang="en-US" sz="2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1211262"/>
            <a:ext cx="1232464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189" y="1333083"/>
            <a:ext cx="2343448" cy="2272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33544" y="210578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4726" y="432917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8462" y="2215414"/>
            <a:ext cx="341385" cy="211375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40554" y="1763207"/>
            <a:ext cx="345309" cy="256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 flipV="1">
            <a:off x="1656497" y="1757244"/>
            <a:ext cx="1963406" cy="34854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 flipV="1">
            <a:off x="1656497" y="2194570"/>
            <a:ext cx="2340645" cy="35194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9396974" y="286398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674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37" y="3188167"/>
            <a:ext cx="3458208" cy="3352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78" y="1422545"/>
            <a:ext cx="1347452" cy="13068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 bwMode="auto">
          <a:xfrm>
            <a:off x="11628437" y="1836621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9037637" y="2278062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659504" y="1822128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288118" y="3589940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4063262" y="3589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160837" y="4732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0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8" y="1341024"/>
            <a:ext cx="2362200" cy="22910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45745" y="432779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3455" y="2215414"/>
            <a:ext cx="346392" cy="245805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56558" y="1763206"/>
            <a:ext cx="329305" cy="263682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1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627" y="1360312"/>
            <a:ext cx="2346270" cy="2275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6801" y="128009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17016" y="4337125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1   = -1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769408" y="1758337"/>
            <a:ext cx="423621" cy="257119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397232" y="2198061"/>
            <a:ext cx="414505" cy="25031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27295" y="1283350"/>
            <a:ext cx="2169847" cy="474987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6801" y="1720820"/>
            <a:ext cx="2255773" cy="47724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9379321" y="133640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93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09" y="1353749"/>
            <a:ext cx="2354147" cy="2283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574" y="3174997"/>
            <a:ext cx="3397625" cy="3294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671" y="1291453"/>
            <a:ext cx="1604158" cy="1555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11628437" y="1836621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795872" y="2278062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418637" y="1822128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9037637" y="4275740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266237" y="4564062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153" y="1292590"/>
            <a:ext cx="1616676" cy="1567970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6" idx="2"/>
            <a:endCxn id="7" idx="2"/>
          </p:cNvCxnSpPr>
          <p:nvPr/>
        </p:nvCxnSpPr>
        <p:spPr>
          <a:xfrm flipH="1">
            <a:off x="4616250" y="5326062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7" idx="0"/>
          </p:cNvCxnSpPr>
          <p:nvPr/>
        </p:nvCxnSpPr>
        <p:spPr>
          <a:xfrm flipH="1">
            <a:off x="4616250" y="4275740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6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6" y="2656915"/>
            <a:ext cx="3961935" cy="3841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08637" y="4564062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3116262"/>
            <a:ext cx="30545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3566237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11" y="2322563"/>
            <a:ext cx="3962479" cy="3841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40385" y="3954462"/>
            <a:ext cx="487252" cy="512996"/>
            <a:chOff x="4740385" y="3954462"/>
            <a:chExt cx="487252" cy="512996"/>
          </a:xfrm>
        </p:grpSpPr>
        <p:sp>
          <p:nvSpPr>
            <p:cNvPr id="3" name="Oval 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3" idx="1"/>
              <a:endCxn id="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" idx="7"/>
              <a:endCxn id="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934518" y="3624036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2322562"/>
            <a:ext cx="3948695" cy="38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1058862"/>
            <a:ext cx="1264522" cy="122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74" y="4792662"/>
            <a:ext cx="1914563" cy="1910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39" y="4829922"/>
            <a:ext cx="1905000" cy="184693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237687" y="3954462"/>
            <a:ext cx="487252" cy="512996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" name="Straight Connector 7"/>
          <p:cNvCxnSpPr>
            <a:stCxn id="7" idx="1"/>
            <a:endCxn id="7" idx="5"/>
          </p:cNvCxnSpPr>
          <p:nvPr/>
        </p:nvCxnSpPr>
        <p:spPr>
          <a:xfrm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7"/>
            <a:endCxn id="7" idx="3"/>
          </p:cNvCxnSpPr>
          <p:nvPr/>
        </p:nvCxnSpPr>
        <p:spPr>
          <a:xfrm flipH="1"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918" y="31924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75" y="754062"/>
            <a:ext cx="1909405" cy="1857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437" y="5166437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437" y="311626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74" y="2735262"/>
            <a:ext cx="1909406" cy="19052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6918" y="11350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6918" y="5190200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37" y="2793328"/>
            <a:ext cx="1905000" cy="1846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560" y="735928"/>
            <a:ext cx="1905000" cy="184693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436266" y="1441795"/>
            <a:ext cx="487252" cy="512996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435585" y="3497262"/>
            <a:ext cx="487252" cy="512996"/>
            <a:chOff x="4740385" y="3954462"/>
            <a:chExt cx="487252" cy="512996"/>
          </a:xfrm>
        </p:grpSpPr>
        <p:sp>
          <p:nvSpPr>
            <p:cNvPr id="27" name="Oval 26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7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435585" y="5498866"/>
            <a:ext cx="487252" cy="512996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513289" y="1058862"/>
            <a:ext cx="1264522" cy="1226425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532437" y="3109037"/>
            <a:ext cx="1264522" cy="1226425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532437" y="5166437"/>
            <a:ext cx="1264522" cy="1226425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445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7" y="4757610"/>
            <a:ext cx="1101938" cy="1099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40" y="2608600"/>
            <a:ext cx="727803" cy="705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37" y="2433170"/>
            <a:ext cx="1098969" cy="1069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561" y="4972739"/>
            <a:ext cx="727803" cy="705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561" y="3792748"/>
            <a:ext cx="727803" cy="7058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4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40261" y="4012035"/>
            <a:ext cx="280441" cy="29525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5460540" y="2608600"/>
            <a:ext cx="727803" cy="70587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471561" y="3788590"/>
            <a:ext cx="727803" cy="70587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471561" y="4972739"/>
            <a:ext cx="727803" cy="70587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551237" y="4106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04037" y="4145855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4" y="144462"/>
            <a:ext cx="11814112" cy="508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86" y="5399087"/>
            <a:ext cx="11889564" cy="917575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Robot Learning </a:t>
            </a:r>
            <a:r>
              <a:rPr lang="en-US" sz="2800" dirty="0" err="1">
                <a:hlinkClick r:id="rId3"/>
              </a:rPr>
              <a:t>ManipulationAction</a:t>
            </a:r>
            <a:r>
              <a:rPr lang="en-US" sz="2800" dirty="0">
                <a:hlinkClick r:id="rId3"/>
              </a:rPr>
              <a:t> Plans by “Watching” Unconstrained Videos  from the World Wide Web.</a:t>
            </a:r>
            <a:br>
              <a:rPr lang="en-US" sz="2800" dirty="0">
                <a:hlinkClick r:id="rId3"/>
              </a:rPr>
            </a:br>
            <a:r>
              <a:rPr lang="en-US" sz="2800" dirty="0" err="1">
                <a:hlinkClick r:id="rId3"/>
              </a:rPr>
              <a:t>Yezhou</a:t>
            </a:r>
            <a:r>
              <a:rPr lang="en-US" sz="2800" dirty="0">
                <a:hlinkClick r:id="rId3"/>
              </a:rPr>
              <a:t> Yang, Cornelia </a:t>
            </a:r>
            <a:r>
              <a:rPr lang="en-US" sz="2800" dirty="0" err="1">
                <a:hlinkClick r:id="rId3"/>
              </a:rPr>
              <a:t>Fermuller</a:t>
            </a:r>
            <a:r>
              <a:rPr lang="en-US" sz="2800" dirty="0">
                <a:hlinkClick r:id="rId3"/>
              </a:rPr>
              <a:t>, </a:t>
            </a:r>
            <a:r>
              <a:rPr lang="en-US" sz="2800" dirty="0" err="1">
                <a:hlinkClick r:id="rId3"/>
              </a:rPr>
              <a:t>Yiannis</a:t>
            </a:r>
            <a:r>
              <a:rPr lang="en-US" sz="2800" dirty="0">
                <a:hlinkClick r:id="rId3"/>
              </a:rPr>
              <a:t> </a:t>
            </a:r>
            <a:r>
              <a:rPr lang="en-US" sz="2800" dirty="0" err="1">
                <a:hlinkClick r:id="rId3"/>
              </a:rPr>
              <a:t>Aloimonos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46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57610"/>
            <a:ext cx="1101938" cy="1099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37" y="2433170"/>
            <a:ext cx="1098969" cy="10691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8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87975" y="3720044"/>
            <a:ext cx="801662" cy="84401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3618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Shrinking the image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Pick a window size (usually 2 or 3).</a:t>
            </a:r>
          </a:p>
          <a:p>
            <a:pPr marL="742950" indent="-742950">
              <a:buAutoNum type="arabicPeriod"/>
            </a:pPr>
            <a:r>
              <a:rPr lang="en-US" dirty="0"/>
              <a:t>Pick a stride (usually 2).</a:t>
            </a:r>
          </a:p>
          <a:p>
            <a:pPr marL="742950" indent="-742950">
              <a:buAutoNum type="arabicPeriod"/>
            </a:pPr>
            <a:r>
              <a:rPr lang="en-US" dirty="0"/>
              <a:t>Walk your window across your filtered images.</a:t>
            </a:r>
          </a:p>
          <a:p>
            <a:pPr marL="742950" indent="-742950">
              <a:buAutoNum type="arabicPeriod"/>
            </a:pPr>
            <a:r>
              <a:rPr lang="en-US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26211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6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4174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246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389437" y="1516062"/>
            <a:ext cx="14478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439862"/>
            <a:ext cx="2479954" cy="106431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5761"/>
            <a:ext cx="2509596" cy="250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29638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516062"/>
            <a:ext cx="3429000" cy="19812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46908" cy="1687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0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79" y="809299"/>
            <a:ext cx="1750958" cy="1747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7" y="4792662"/>
            <a:ext cx="1914563" cy="19104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8" y="754062"/>
            <a:ext cx="1909405" cy="1857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837" y="2735262"/>
            <a:ext cx="1909406" cy="1905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61" y="4874289"/>
            <a:ext cx="1750958" cy="1747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956" y="2814054"/>
            <a:ext cx="1751481" cy="1747714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 bwMode="auto">
          <a:xfrm rot="5400000">
            <a:off x="6446837" y="273195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 rot="5400000">
            <a:off x="6446837" y="22780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5400000">
            <a:off x="6446837" y="43354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247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stack of images becomes a stack of smaller images.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78" y="2315120"/>
            <a:ext cx="1174699" cy="11721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7" y="4987515"/>
            <a:ext cx="1284459" cy="12816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8" y="2278062"/>
            <a:ext cx="1280999" cy="1246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3607227"/>
            <a:ext cx="1281000" cy="12782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416" y="5042277"/>
            <a:ext cx="1174699" cy="11721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28" y="3660088"/>
            <a:ext cx="1175049" cy="1172522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 bwMode="auto">
          <a:xfrm rot="5400000">
            <a:off x="5868301" y="3473295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35620" y="2292053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92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</a:t>
            </a:r>
            <a:r>
              <a:rPr lang="en-US" dirty="0" err="1"/>
              <a:t>ConvNet</a:t>
            </a:r>
            <a:r>
              <a:rPr lang="en-US" dirty="0"/>
              <a:t>: X’s and O’s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0439" y="3231931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13237" y="30400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409159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437437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738664"/>
          </a:xfrm>
        </p:spPr>
        <p:txBody>
          <a:bodyPr/>
          <a:lstStyle/>
          <a:p>
            <a:r>
              <a:rPr lang="en-US" dirty="0"/>
              <a:t>Says whether a picture is of an X or an 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8" y="3208362"/>
            <a:ext cx="1381922" cy="1339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9037" y="2171155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1129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Keep the math from breaking by tweaking each of the values just a bit.</a:t>
            </a:r>
          </a:p>
          <a:p>
            <a:r>
              <a:rPr lang="en-US" dirty="0"/>
              <a:t>Change everything negative to zero.</a:t>
            </a:r>
          </a:p>
        </p:txBody>
      </p:sp>
    </p:spTree>
    <p:extLst>
      <p:ext uri="{BB962C8B-B14F-4D97-AF65-F5344CB8AC3E}">
        <p14:creationId xmlns:p14="http://schemas.microsoft.com/office/powerpoint/2010/main" val="373894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7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34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907" y="2435009"/>
            <a:ext cx="3868130" cy="3807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9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7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7"/>
            <a:ext cx="3868796" cy="3808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52751" y="3878262"/>
            <a:ext cx="2637086" cy="844018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1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27" y="2505512"/>
            <a:ext cx="1270865" cy="12708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15838" y="4129979"/>
            <a:ext cx="795841" cy="837889"/>
            <a:chOff x="5154100" y="3720044"/>
            <a:chExt cx="801662" cy="844018"/>
          </a:xfrm>
        </p:grpSpPr>
        <p:sp>
          <p:nvSpPr>
            <p:cNvPr id="5" name="Oval 4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5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88" y="3860912"/>
            <a:ext cx="1270865" cy="127086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27" y="5231940"/>
            <a:ext cx="1270865" cy="12708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910664" y="2555288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37" y="5231178"/>
            <a:ext cx="1275132" cy="1272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38" y="2541399"/>
            <a:ext cx="1271698" cy="12372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437" y="3860912"/>
            <a:ext cx="1271699" cy="1268962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A stack of images becomes a stack of images with no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8796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get stacked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 output of one becomes the input of the next.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Layers can be repeated several (or many) times.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Every value gets a vote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95191" y="4081563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12" y="2802787"/>
            <a:ext cx="653906" cy="6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4600175"/>
            <a:ext cx="653906" cy="6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37" y="3725862"/>
            <a:ext cx="653906" cy="6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214543" y="2201862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14543" y="3455287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14543" y="3455287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12468" y="4378363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10393" y="4600175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10393" y="5252676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95191" y="4945062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95191" y="2851737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0" idx="1"/>
          </p:cNvCxnSpPr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1"/>
          </p:cNvCxnSpPr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0" idx="1"/>
          </p:cNvCxnSpPr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0" idx="1"/>
          </p:cNvCxnSpPr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0" idx="1"/>
          </p:cNvCxnSpPr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1"/>
          </p:cNvCxnSpPr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545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80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58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335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9113837" y="4335462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03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494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690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690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690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690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42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590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50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50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494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853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198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34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44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592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50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50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7648695" y="2375482"/>
            <a:ext cx="1388942" cy="1388942"/>
          </a:xfrm>
          <a:prstGeom prst="ellipse">
            <a:avLst/>
          </a:prstGeom>
          <a:noFill/>
          <a:ln w="762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15670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list of feature values becomes a list of votes.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151437" y="2150074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684837" y="3268662"/>
            <a:ext cx="1066800" cy="13716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These can also be stacked. 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4562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9266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266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892271" y="3566786"/>
            <a:ext cx="651933" cy="8382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 bwMode="auto">
          <a:xfrm>
            <a:off x="71326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568671" y="3566786"/>
            <a:ext cx="651933" cy="838200"/>
            <a:chOff x="5684837" y="3268662"/>
            <a:chExt cx="1066800" cy="1371600"/>
          </a:xfrm>
        </p:grpSpPr>
        <p:sp>
          <p:nvSpPr>
            <p:cNvPr id="28" name="Oval 27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/>
            <p:cNvCxnSpPr>
              <a:stCxn id="35" idx="6"/>
              <a:endCxn id="3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6" idx="6"/>
              <a:endCxn id="3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6" idx="6"/>
              <a:endCxn id="3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3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5" idx="6"/>
              <a:endCxn id="3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7" idx="6"/>
              <a:endCxn id="3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28" idx="6"/>
              <a:endCxn id="3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6"/>
              <a:endCxn id="3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0" idx="6"/>
              <a:endCxn id="3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6"/>
              <a:endCxn id="3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 bwMode="auto">
          <a:xfrm>
            <a:off x="37798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215871" y="3566786"/>
            <a:ext cx="651933" cy="838200"/>
            <a:chOff x="5684837" y="3268662"/>
            <a:chExt cx="1066800" cy="1371600"/>
          </a:xfrm>
        </p:grpSpPr>
        <p:sp>
          <p:nvSpPr>
            <p:cNvPr id="47" name="Oval 46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8" name="Straight Connector 47"/>
            <p:cNvCxnSpPr>
              <a:stCxn id="55" idx="6"/>
              <a:endCxn id="5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6"/>
              <a:endCxn id="5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6" idx="6"/>
              <a:endCxn id="5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6"/>
              <a:endCxn id="5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7" idx="6"/>
              <a:endCxn id="5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3" name="Straight Connector 62"/>
            <p:cNvCxnSpPr>
              <a:stCxn id="47" idx="6"/>
              <a:endCxn id="5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7" idx="6"/>
              <a:endCxn id="5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0" idx="6"/>
              <a:endCxn id="5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0" idx="6"/>
              <a:endCxn id="5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06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set of pixels becomes a set of votes.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46" name="Oval 45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7" name="Straight Connector 46"/>
            <p:cNvCxnSpPr>
              <a:stCxn id="46" idx="1"/>
              <a:endCxn id="4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7"/>
              <a:endCxn id="4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43" name="Oval 42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4" name="Straight Connector 43"/>
            <p:cNvCxnSpPr>
              <a:stCxn id="43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40" name="Oval 39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37" name="Oval 36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37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34" name="Oval 3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5" name="Straight Connector 34"/>
            <p:cNvCxnSpPr>
              <a:stCxn id="34" idx="1"/>
              <a:endCxn id="3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7"/>
              <a:endCxn id="3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31" name="Oval 30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54" name="Oval 5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5" name="Straight Connector 54"/>
            <p:cNvCxnSpPr>
              <a:stCxn id="61" idx="6"/>
              <a:endCxn id="6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2" idx="6"/>
              <a:endCxn id="6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2" idx="6"/>
              <a:endCxn id="6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6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1" idx="6"/>
              <a:endCxn id="6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6"/>
              <a:endCxn id="6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7" name="Straight Connector 66"/>
            <p:cNvCxnSpPr>
              <a:stCxn id="54" idx="6"/>
              <a:endCxn id="6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4" idx="6"/>
              <a:endCxn id="6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6" idx="6"/>
              <a:endCxn id="6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6" idx="6"/>
              <a:endCxn id="6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74" name="Oval 7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5" name="Straight Connector 74"/>
            <p:cNvCxnSpPr>
              <a:stCxn id="81" idx="6"/>
              <a:endCxn id="8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2" idx="6"/>
              <a:endCxn id="8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2" idx="6"/>
              <a:endCxn id="8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8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1" idx="6"/>
              <a:endCxn id="8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6"/>
              <a:endCxn id="8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7" name="Straight Connector 86"/>
            <p:cNvCxnSpPr>
              <a:stCxn id="74" idx="6"/>
              <a:endCxn id="8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6"/>
              <a:endCxn id="8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6"/>
              <a:endCxn id="8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6" idx="6"/>
              <a:endCxn id="8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91" name="Rectangle 90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4" name="Straight Arrow Connector 93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9282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Trickier cases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Q: Where do all the magic numbers come from?</a:t>
            </a:r>
          </a:p>
          <a:p>
            <a:r>
              <a:rPr lang="en-US" dirty="0"/>
              <a:t>	Features in convolutional layers</a:t>
            </a:r>
          </a:p>
          <a:p>
            <a:r>
              <a:rPr lang="en-US" dirty="0"/>
              <a:t>	Voting weights in fully connected layers</a:t>
            </a:r>
          </a:p>
          <a:p>
            <a:r>
              <a:rPr lang="en-US" dirty="0"/>
              <a:t>A: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4766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Error = right answer – actual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17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16280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3748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22954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5844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81" y="717741"/>
            <a:ext cx="6259256" cy="1692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61786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19409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0515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76" y="713847"/>
            <a:ext cx="6271461" cy="1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r>
              <a:rPr lang="en-US" dirty="0"/>
              <a:t> (knobs)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Convolution</a:t>
            </a:r>
          </a:p>
          <a:p>
            <a:r>
              <a:rPr lang="en-US" dirty="0"/>
              <a:t>	Number of features</a:t>
            </a:r>
          </a:p>
          <a:p>
            <a:r>
              <a:rPr lang="en-US" dirty="0"/>
              <a:t>	Size of features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	Window size</a:t>
            </a:r>
          </a:p>
          <a:p>
            <a:r>
              <a:rPr lang="en-US" dirty="0"/>
              <a:t>	Window stride</a:t>
            </a:r>
          </a:p>
          <a:p>
            <a:r>
              <a:rPr lang="en-US" dirty="0"/>
              <a:t>Fully Connected</a:t>
            </a:r>
          </a:p>
          <a:p>
            <a:r>
              <a:rPr lang="en-US" dirty="0"/>
              <a:t>	Number of neurons </a:t>
            </a:r>
          </a:p>
        </p:txBody>
      </p:sp>
    </p:spTree>
    <p:extLst>
      <p:ext uri="{BB962C8B-B14F-4D97-AF65-F5344CB8AC3E}">
        <p14:creationId xmlns:p14="http://schemas.microsoft.com/office/powerpoint/2010/main" val="18755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How many of each type of layer?</a:t>
            </a:r>
          </a:p>
          <a:p>
            <a:r>
              <a:rPr lang="en-US" dirty="0"/>
              <a:t>In what order?</a:t>
            </a:r>
          </a:p>
        </p:txBody>
      </p:sp>
    </p:spTree>
    <p:extLst>
      <p:ext uri="{BB962C8B-B14F-4D97-AF65-F5344CB8AC3E}">
        <p14:creationId xmlns:p14="http://schemas.microsoft.com/office/powerpoint/2010/main" val="34647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Any 2D (or 3D) data.</a:t>
            </a:r>
          </a:p>
          <a:p>
            <a:r>
              <a:rPr lang="en-US" dirty="0"/>
              <a:t>Things closer together are more closely related than things far away.</a:t>
            </a:r>
          </a:p>
        </p:txBody>
      </p:sp>
    </p:spTree>
    <p:extLst>
      <p:ext uri="{BB962C8B-B14F-4D97-AF65-F5344CB8AC3E}">
        <p14:creationId xmlns:p14="http://schemas.microsoft.com/office/powerpoint/2010/main" val="30051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is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67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4" y="2229098"/>
            <a:ext cx="4328233" cy="4196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8843" y="1516062"/>
            <a:ext cx="35598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5400000">
            <a:off x="2220293" y="3585041"/>
            <a:ext cx="3907899" cy="738664"/>
            <a:chOff x="4433329" y="1462837"/>
            <a:chExt cx="3156507" cy="596637"/>
          </a:xfrm>
        </p:grpSpPr>
        <p:sp>
          <p:nvSpPr>
            <p:cNvPr id="10" name="TextBox 9"/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99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3" y="222909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516062"/>
            <a:ext cx="230736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76509" y="3471791"/>
            <a:ext cx="4103462" cy="1258806"/>
            <a:chOff x="4275366" y="1252761"/>
            <a:chExt cx="3314470" cy="1016769"/>
          </a:xfrm>
        </p:grpSpPr>
        <p:sp>
          <p:nvSpPr>
            <p:cNvPr id="18" name="TextBox 17"/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8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2" y="2229096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058862"/>
            <a:ext cx="2253630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16258" y="3487740"/>
            <a:ext cx="4071566" cy="1258805"/>
            <a:chOff x="4301129" y="1314325"/>
            <a:chExt cx="3288707" cy="1016768"/>
          </a:xfrm>
        </p:grpSpPr>
        <p:sp>
          <p:nvSpPr>
            <p:cNvPr id="18" name="TextBox 17"/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72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646878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only capture local “spatial” patterns in data.</a:t>
            </a:r>
          </a:p>
          <a:p>
            <a:r>
              <a:rPr lang="en-US" dirty="0"/>
              <a:t>If the data can’t be made to look like an image, </a:t>
            </a:r>
            <a:r>
              <a:rPr lang="en-US" dirty="0" err="1"/>
              <a:t>ConvNets</a:t>
            </a:r>
            <a:r>
              <a:rPr lang="en-US" dirty="0"/>
              <a:t> are less useful.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1" y="222562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8843" y="-7938"/>
            <a:ext cx="3788345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Name, age,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address, email,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purchases,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browsing activity,…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929388" y="1439862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8" name="TextBox 7"/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Customers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14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10-23 at 3.36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48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0637" y="1668462"/>
            <a:ext cx="7010399" cy="2954655"/>
          </a:xfrm>
        </p:spPr>
        <p:txBody>
          <a:bodyPr/>
          <a:lstStyle/>
          <a:p>
            <a:r>
              <a:rPr lang="en-US" dirty="0"/>
              <a:t>If your data is just as useful after swapping any of your columns with each other, then you can’t use Convolutional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6118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are great at finding patterns and using them to classify images.</a:t>
            </a:r>
          </a:p>
        </p:txBody>
      </p:sp>
    </p:spTree>
    <p:extLst>
      <p:ext uri="{BB962C8B-B14F-4D97-AF65-F5344CB8AC3E}">
        <p14:creationId xmlns:p14="http://schemas.microsoft.com/office/powerpoint/2010/main" val="25740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check 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dirty="0">
                <a:hlinkClick r:id="rId2"/>
              </a:rPr>
              <a:t>Deep Learning Demystified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Notes from Stanford CS 231 course</a:t>
            </a:r>
            <a:endParaRPr lang="en-US" dirty="0"/>
          </a:p>
          <a:p>
            <a:r>
              <a:rPr lang="en-US" dirty="0"/>
              <a:t>(Justin Johnson and Andrej </a:t>
            </a:r>
            <a:r>
              <a:rPr lang="en-US" dirty="0" err="1"/>
              <a:t>Karpathy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The writings of Christopher </a:t>
            </a:r>
            <a:r>
              <a:rPr lang="en-US" dirty="0" err="1">
                <a:hlinkClick r:id="rId4"/>
              </a:rPr>
              <a:t>Olah</a:t>
            </a:r>
            <a:r>
              <a:rPr lang="en-US" dirty="0">
                <a:hlinkClick r:id="rId4"/>
              </a:rPr>
              <a:t> 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Deep Learning Demystified – Data Scientist in the maki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437" y="449262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ConvNet</a:t>
            </a:r>
            <a:r>
              <a:rPr lang="en-US" dirty="0"/>
              <a:t>/DNN toolkits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Caffe</a:t>
            </a:r>
            <a:r>
              <a:rPr lang="en-US" dirty="0"/>
              <a:t> (Berkeley Vision and Learning Center)</a:t>
            </a:r>
          </a:p>
          <a:p>
            <a:r>
              <a:rPr lang="en-US" dirty="0">
                <a:hlinkClick r:id="rId3"/>
              </a:rPr>
              <a:t>CNTK</a:t>
            </a:r>
            <a:r>
              <a:rPr lang="en-US" dirty="0"/>
              <a:t> (Microsoft)</a:t>
            </a:r>
          </a:p>
          <a:p>
            <a:r>
              <a:rPr lang="en-US" dirty="0">
                <a:hlinkClick r:id="rId4" tooltip="Deeplearning4j"/>
              </a:rPr>
              <a:t>Deeplearning4j</a:t>
            </a:r>
            <a:r>
              <a:rPr lang="en-US" dirty="0"/>
              <a:t> (</a:t>
            </a:r>
            <a:r>
              <a:rPr lang="en-US" dirty="0" err="1"/>
              <a:t>Skymind</a:t>
            </a:r>
            <a:r>
              <a:rPr lang="en-US" dirty="0"/>
              <a:t>)</a:t>
            </a:r>
          </a:p>
          <a:p>
            <a:r>
              <a:rPr lang="en-US" dirty="0" err="1">
                <a:hlinkClick r:id="rId5"/>
              </a:rPr>
              <a:t>TensorFlow</a:t>
            </a:r>
            <a:r>
              <a:rPr lang="en-US" dirty="0"/>
              <a:t> (Google)</a:t>
            </a:r>
          </a:p>
          <a:p>
            <a:r>
              <a:rPr lang="en-US" dirty="0" err="1">
                <a:hlinkClick r:id="rId6" tooltip="Theano (software)"/>
              </a:rPr>
              <a:t>Theano</a:t>
            </a:r>
            <a:r>
              <a:rPr lang="en-US" dirty="0"/>
              <a:t> (University of Montreal + broad community)</a:t>
            </a:r>
          </a:p>
          <a:p>
            <a:r>
              <a:rPr lang="en-US" dirty="0">
                <a:hlinkClick r:id="rId7" tooltip="Torch (machine learning)"/>
              </a:rPr>
              <a:t>Torch</a:t>
            </a:r>
            <a:r>
              <a:rPr lang="en-US" dirty="0"/>
              <a:t> (Ronan </a:t>
            </a:r>
            <a:r>
              <a:rPr lang="en-US" dirty="0" err="1"/>
              <a:t>Collobert</a:t>
            </a:r>
            <a:r>
              <a:rPr lang="en-US" dirty="0"/>
              <a:t>)</a:t>
            </a:r>
          </a:p>
          <a:p>
            <a:r>
              <a:rPr lang="en-US" dirty="0">
                <a:hlinkClick r:id="rId8"/>
              </a:rPr>
              <a:t>Many others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34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7" y="1439862"/>
            <a:ext cx="5638799" cy="4475071"/>
          </a:xfrm>
        </p:spPr>
        <p:txBody>
          <a:bodyPr/>
          <a:lstStyle/>
          <a:p>
            <a:r>
              <a:rPr lang="en-US" dirty="0"/>
              <a:t>Connect with me online: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3"/>
              </a:rPr>
              <a:t>Brandon Rohrer on LinkedIn</a:t>
            </a:r>
            <a:endParaRPr lang="en-US" dirty="0"/>
          </a:p>
          <a:p>
            <a:r>
              <a:rPr lang="en-US" dirty="0">
                <a:hlinkClick r:id="rId4"/>
              </a:rPr>
              <a:t>@_</a:t>
            </a:r>
            <a:r>
              <a:rPr lang="en-US" dirty="0" err="1">
                <a:hlinkClick r:id="rId4"/>
              </a:rPr>
              <a:t>brohrer</a:t>
            </a:r>
            <a:r>
              <a:rPr lang="en-US" dirty="0">
                <a:hlinkClick r:id="rId4"/>
              </a:rPr>
              <a:t>_ on Twitter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HowItWorks</a:t>
            </a:r>
            <a:r>
              <a:rPr lang="en-US" dirty="0"/>
              <a:t> #</a:t>
            </a:r>
            <a:r>
              <a:rPr lang="en-US" dirty="0" err="1"/>
              <a:t>ConvNet</a:t>
            </a:r>
            <a:r>
              <a:rPr lang="en-US" dirty="0"/>
              <a:t> </a:t>
            </a:r>
          </a:p>
          <a:p>
            <a:r>
              <a:rPr lang="en-US" sz="2400" dirty="0">
                <a:hlinkClick r:id="rId2"/>
              </a:rPr>
              <a:t>brohrer@microsoft.com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9919" t="5095" r="9919" b="24346"/>
          <a:stretch/>
        </p:blipFill>
        <p:spPr>
          <a:xfrm>
            <a:off x="7056437" y="982662"/>
            <a:ext cx="250532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63008</TotalTime>
  <Words>1153</Words>
  <Application>Microsoft Macintosh PowerPoint</Application>
  <PresentationFormat>Custom</PresentationFormat>
  <Paragraphs>364</Paragraphs>
  <Slides>90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6-30535_Machine_Learning_Analytics_Data_Science_Conference_Fall_2015_Template</vt:lpstr>
      <vt:lpstr>Convolutional Neural Networks  Brandon Rohrerhttp://brohrer.github.io/how_convolutional_neural_networks_work.html </vt:lpstr>
      <vt:lpstr>Convolutional Deep Belief Networks for Scalable Unsupervised Learning of Hierarchical Representations Honglak Lee, Roger Grosse, Rajesh Ranganath, Andrew Y. Ng</vt:lpstr>
      <vt:lpstr>Playing Atari with Deep Reinforcement Learning.  Volodymyr Mnih, Koray Kavukcuoglu, David Silver, Alex Graves, Ioannis Antonoglou, Daan Wierstra, Martin Riedmiller </vt:lpstr>
      <vt:lpstr>Robot Learning ManipulationAction Plans by “Watching” Unconstrained Videos  from the World Wide Web. Yezhou Yang, Cornelia Fermuller, Yiannis Aloimonos</vt:lpstr>
      <vt:lpstr>A toy ConvNet: X’s and O’s</vt:lpstr>
      <vt:lpstr>For example</vt:lpstr>
      <vt:lpstr>Trickier cases</vt:lpstr>
      <vt:lpstr>Deciding is hard</vt:lpstr>
      <vt:lpstr>What computers see</vt:lpstr>
      <vt:lpstr>What computers see</vt:lpstr>
      <vt:lpstr>Computers are literal</vt:lpstr>
      <vt:lpstr>ConvNets match pieces of the image</vt:lpstr>
      <vt:lpstr>Features match pieces of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Convolution: Trying every possible match</vt:lpstr>
      <vt:lpstr>Convolution: Trying every possible match</vt:lpstr>
      <vt:lpstr>PowerPoint Presentation</vt:lpstr>
      <vt:lpstr>Convolution layer</vt:lpstr>
      <vt:lpstr>Convolution layer</vt:lpstr>
      <vt:lpstr>Pooling: Shrinking the image stack</vt:lpstr>
      <vt:lpstr>Pooling</vt:lpstr>
      <vt:lpstr>Pooling</vt:lpstr>
      <vt:lpstr>Pooling</vt:lpstr>
      <vt:lpstr>Pooling</vt:lpstr>
      <vt:lpstr>Pooling</vt:lpstr>
      <vt:lpstr>Pooling</vt:lpstr>
      <vt:lpstr>PowerPoint Presentation</vt:lpstr>
      <vt:lpstr>Pooling layer</vt:lpstr>
      <vt:lpstr>Normalization</vt:lpstr>
      <vt:lpstr>Rectified Linear Units (ReLUs)</vt:lpstr>
      <vt:lpstr>Rectified Linear Units (ReLUs)</vt:lpstr>
      <vt:lpstr>Rectified Linear Units (ReLUs)</vt:lpstr>
      <vt:lpstr>Rectified Linear Units (ReLUs)</vt:lpstr>
      <vt:lpstr>ReLU layer</vt:lpstr>
      <vt:lpstr>Layers get stacked</vt:lpstr>
      <vt:lpstr>Deep stacking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Putting it all together</vt:lpstr>
      <vt:lpstr>Learning</vt:lpstr>
      <vt:lpstr>Backprop</vt:lpstr>
      <vt:lpstr>Backprop</vt:lpstr>
      <vt:lpstr>Backprop</vt:lpstr>
      <vt:lpstr>Backprop</vt:lpstr>
      <vt:lpstr>Backprop</vt:lpstr>
      <vt:lpstr>Backprop</vt:lpstr>
      <vt:lpstr>Hyperparameters (knobs)</vt:lpstr>
      <vt:lpstr>Architecture</vt:lpstr>
      <vt:lpstr>Not just images</vt:lpstr>
      <vt:lpstr>Images</vt:lpstr>
      <vt:lpstr>Sound</vt:lpstr>
      <vt:lpstr>Text</vt:lpstr>
      <vt:lpstr>Limitations</vt:lpstr>
      <vt:lpstr>Customer data</vt:lpstr>
      <vt:lpstr>PowerPoint Presentation</vt:lpstr>
      <vt:lpstr>Rule of thumb</vt:lpstr>
      <vt:lpstr>In a nutshell</vt:lpstr>
      <vt:lpstr>Also check out</vt:lpstr>
      <vt:lpstr>Some ConvNet/DNN toolkits</vt:lpstr>
      <vt:lpstr>Thanks for listening!</vt:lpstr>
    </vt:vector>
  </TitlesOfParts>
  <Manager/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Chitta Baral</cp:lastModifiedBy>
  <cp:revision>269</cp:revision>
  <dcterms:created xsi:type="dcterms:W3CDTF">2015-10-21T21:04:06Z</dcterms:created>
  <dcterms:modified xsi:type="dcterms:W3CDTF">2019-03-21T21:36:44Z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